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handoutMasterIdLst>
    <p:handoutMasterId r:id="rId24"/>
  </p:handoutMasterIdLst>
  <p:sldIdLst>
    <p:sldId id="304" r:id="rId2"/>
    <p:sldId id="305" r:id="rId3"/>
    <p:sldId id="306" r:id="rId4"/>
    <p:sldId id="290" r:id="rId5"/>
    <p:sldId id="291" r:id="rId6"/>
    <p:sldId id="307" r:id="rId7"/>
    <p:sldId id="293" r:id="rId8"/>
    <p:sldId id="295" r:id="rId9"/>
    <p:sldId id="308" r:id="rId10"/>
    <p:sldId id="294" r:id="rId11"/>
    <p:sldId id="296" r:id="rId12"/>
    <p:sldId id="269" r:id="rId13"/>
    <p:sldId id="282" r:id="rId14"/>
    <p:sldId id="280" r:id="rId15"/>
    <p:sldId id="277" r:id="rId16"/>
    <p:sldId id="301" r:id="rId17"/>
    <p:sldId id="310" r:id="rId18"/>
    <p:sldId id="297" r:id="rId19"/>
    <p:sldId id="298" r:id="rId20"/>
    <p:sldId id="299" r:id="rId21"/>
    <p:sldId id="300" r:id="rId22"/>
  </p:sldIdLst>
  <p:sldSz cx="9144000" cy="5143500" type="screen16x9"/>
  <p:notesSz cx="6858000" cy="9144000"/>
  <p:embeddedFontLst>
    <p:embeddedFont>
      <p:font typeface="Gill Sans Ultra Bold" panose="020B0A02020104020203" pitchFamily="34" charset="0"/>
      <p:regular r:id="rId25"/>
    </p:embeddedFont>
    <p:embeddedFont>
      <p:font typeface="Killer College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50021"/>
    <a:srgbClr val="33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A063B-9257-4D76-805D-004CEE783307}">
  <a:tblStyle styleId="{B86A063B-9257-4D76-805D-004CEE7833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>
                <a:solidFill>
                  <a:srgbClr val="FF0000"/>
                </a:solidFill>
                <a:latin typeface="Killer College" panose="020005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Killer College" panose="02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PHS AVID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  <c:pt idx="4">
                  <c:v>2019-2020**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4-46DE-B393-D8A9E7303A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  <c:pt idx="4">
                  <c:v>2019-2020**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0.83</c:v>
                </c:pt>
                <c:pt idx="1">
                  <c:v>0.88</c:v>
                </c:pt>
                <c:pt idx="2">
                  <c:v>0.93</c:v>
                </c:pt>
                <c:pt idx="3">
                  <c:v>0.93</c:v>
                </c:pt>
                <c:pt idx="4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3-4B9A-B0AB-93D0990C32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28232"/>
        <c:axId val="437918720"/>
      </c:barChart>
      <c:catAx>
        <c:axId val="43792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918720"/>
        <c:crosses val="autoZero"/>
        <c:auto val="1"/>
        <c:lblAlgn val="ctr"/>
        <c:lblOffset val="100"/>
        <c:noMultiLvlLbl val="0"/>
      </c:catAx>
      <c:valAx>
        <c:axId val="43791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928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0.27</c:v>
                </c:pt>
                <c:pt idx="2">
                  <c:v>0.31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F-4720-A7CE-6A5E36E715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PHS AVID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0.36</c:v>
                </c:pt>
                <c:pt idx="1">
                  <c:v>0.47</c:v>
                </c:pt>
                <c:pt idx="2">
                  <c:v>0.66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2F-4720-A7CE-6A5E36E715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7399600"/>
        <c:axId val="687401896"/>
      </c:barChart>
      <c:catAx>
        <c:axId val="68739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401896"/>
        <c:crosses val="autoZero"/>
        <c:auto val="1"/>
        <c:lblAlgn val="ctr"/>
        <c:lblOffset val="100"/>
        <c:noMultiLvlLbl val="0"/>
      </c:catAx>
      <c:valAx>
        <c:axId val="687401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39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17-18 PHS </c:v>
                </c:pt>
              </c:strCache>
            </c:strRef>
          </c:tx>
          <c:spPr>
            <a:solidFill>
              <a:srgbClr val="33CCFF"/>
            </a:solidFill>
            <a:ln>
              <a:noFill/>
            </a:ln>
            <a:effectLst>
              <a:innerShdw blurRad="114300">
                <a:schemeClr val="accent5">
                  <a:shade val="58000"/>
                </a:schemeClr>
              </a:inn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Algebra I</c:v>
                </c:pt>
                <c:pt idx="1">
                  <c:v>ELA </c:v>
                </c:pt>
                <c:pt idx="2">
                  <c:v>Geometry</c:v>
                </c:pt>
                <c:pt idx="3">
                  <c:v>Biology </c:v>
                </c:pt>
                <c:pt idx="4">
                  <c:v>US History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 formatCode="0%">
                  <c:v>0.25</c:v>
                </c:pt>
                <c:pt idx="1">
                  <c:v>0.36499999999999999</c:v>
                </c:pt>
                <c:pt idx="2" formatCode="0%">
                  <c:v>0.27</c:v>
                </c:pt>
                <c:pt idx="3" formatCode="0%">
                  <c:v>0.54</c:v>
                </c:pt>
                <c:pt idx="4" formatCode="0%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3-4766-8714-646C74D0A3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17-18 PHS AVID </c:v>
                </c:pt>
              </c:strCache>
            </c:strRef>
          </c:tx>
          <c:spPr>
            <a:solidFill>
              <a:srgbClr val="A50021"/>
            </a:solidFill>
            <a:ln>
              <a:noFill/>
            </a:ln>
            <a:effectLst>
              <a:innerShdw blurRad="114300">
                <a:schemeClr val="accent5">
                  <a:shade val="86000"/>
                </a:schemeClr>
              </a:inn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Algebra I</c:v>
                </c:pt>
                <c:pt idx="1">
                  <c:v>ELA </c:v>
                </c:pt>
                <c:pt idx="2">
                  <c:v>Geometry</c:v>
                </c:pt>
                <c:pt idx="3">
                  <c:v>Biology </c:v>
                </c:pt>
                <c:pt idx="4">
                  <c:v>US History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0.57999999999999996</c:v>
                </c:pt>
                <c:pt idx="1">
                  <c:v>0.72</c:v>
                </c:pt>
                <c:pt idx="2">
                  <c:v>0.46</c:v>
                </c:pt>
                <c:pt idx="3">
                  <c:v>0.74</c:v>
                </c:pt>
                <c:pt idx="4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C3-4766-8714-646C74D0A3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18-19 PHS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>
              <a:innerShdw blurRad="114300">
                <a:schemeClr val="accent5">
                  <a:tint val="86000"/>
                </a:schemeClr>
              </a:inn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Algebra I</c:v>
                </c:pt>
                <c:pt idx="1">
                  <c:v>ELA </c:v>
                </c:pt>
                <c:pt idx="2">
                  <c:v>Geometry</c:v>
                </c:pt>
                <c:pt idx="3">
                  <c:v>Biology </c:v>
                </c:pt>
                <c:pt idx="4">
                  <c:v>US History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0.18</c:v>
                </c:pt>
                <c:pt idx="1">
                  <c:v>0.42</c:v>
                </c:pt>
                <c:pt idx="2">
                  <c:v>0.35</c:v>
                </c:pt>
                <c:pt idx="3">
                  <c:v>0.6</c:v>
                </c:pt>
                <c:pt idx="4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C3-4766-8714-646C74D0A3C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18-19 PHS AVID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114300">
                <a:schemeClr val="accent5">
                  <a:tint val="58000"/>
                </a:schemeClr>
              </a:inn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Algebra I</c:v>
                </c:pt>
                <c:pt idx="1">
                  <c:v>ELA </c:v>
                </c:pt>
                <c:pt idx="2">
                  <c:v>Geometry</c:v>
                </c:pt>
                <c:pt idx="3">
                  <c:v>Biology </c:v>
                </c:pt>
                <c:pt idx="4">
                  <c:v>US History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0.66</c:v>
                </c:pt>
                <c:pt idx="1">
                  <c:v>0.78</c:v>
                </c:pt>
                <c:pt idx="2">
                  <c:v>0.39</c:v>
                </c:pt>
                <c:pt idx="3">
                  <c:v>0.6</c:v>
                </c:pt>
                <c:pt idx="4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C3-4766-8714-646C74D0A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445010696"/>
        <c:axId val="215229992"/>
      </c:barChart>
      <c:catAx>
        <c:axId val="44501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229992"/>
        <c:crosses val="autoZero"/>
        <c:auto val="1"/>
        <c:lblAlgn val="ctr"/>
        <c:lblOffset val="100"/>
        <c:noMultiLvlLbl val="0"/>
      </c:catAx>
      <c:valAx>
        <c:axId val="21522999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010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91666666666667E-2"/>
          <c:y val="0.93051131889763783"/>
          <c:w val="0.9"/>
          <c:h val="6.9488681102362199E-2"/>
        </c:manualLayout>
      </c:layout>
      <c:overlay val="0"/>
      <c:spPr>
        <a:noFill/>
        <a:ln w="12700" cap="rnd">
          <a:noFill/>
          <a:round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319A8-8EF5-4939-BBDE-46AD4C752C5B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F0A61-2635-42DF-80B3-4C25E1B87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47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MAP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*Go to Leadership Meeting Highlights file in Demo Portal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Thinking about this as slide presentation time breakdown to fit within the hour scheduled...please let me know if you need more/less time than provided here...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1 - 5 min intros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2- 10 min video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3 - 5 min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4 - 5 min 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5 - 3 min 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6 - 5 min 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7 - 5 min 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8-10 - 8 min 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11 - 5 min 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12 - 5 min 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13 - 4 min classroom agenda review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1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03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Drops</a:t>
            </a:r>
            <a:r>
              <a:rPr lang="en-US" baseline="0" dirty="0"/>
              <a:t> due to math turnover rate and middle </a:t>
            </a:r>
            <a:r>
              <a:rPr lang="en-US" baseline="0"/>
              <a:t>school schedules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4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7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7376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65416" y="3667236"/>
            <a:ext cx="6573830" cy="16053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4400" dirty="0">
                <a:solidFill>
                  <a:srgbClr val="FF0000"/>
                </a:solidFill>
                <a:latin typeface="Killer College" panose="02000500000000000000" pitchFamily="2" charset="0"/>
              </a:rPr>
            </a:br>
            <a:br>
              <a:rPr lang="en" sz="4400" dirty="0">
                <a:solidFill>
                  <a:srgbClr val="FF0000"/>
                </a:solidFill>
                <a:latin typeface="Killer College" panose="02000500000000000000" pitchFamily="2" charset="0"/>
              </a:rPr>
            </a:br>
            <a:br>
              <a:rPr lang="en" sz="4400" dirty="0">
                <a:solidFill>
                  <a:srgbClr val="FF0000"/>
                </a:solidFill>
                <a:latin typeface="Killer College" panose="02000500000000000000" pitchFamily="2" charset="0"/>
              </a:rPr>
            </a:br>
            <a:br>
              <a:rPr lang="en" sz="4400" dirty="0">
                <a:solidFill>
                  <a:srgbClr val="FF0000"/>
                </a:solidFill>
                <a:latin typeface="Killer College" panose="02000500000000000000" pitchFamily="2" charset="0"/>
              </a:rPr>
            </a:br>
            <a:br>
              <a:rPr lang="en" sz="4400" dirty="0">
                <a:solidFill>
                  <a:srgbClr val="FF0000"/>
                </a:solidFill>
                <a:latin typeface="Killer College" panose="02000500000000000000" pitchFamily="2" charset="0"/>
              </a:rPr>
            </a:br>
            <a:r>
              <a:rPr lang="en-US" sz="4400" b="1" dirty="0">
                <a:solidFill>
                  <a:srgbClr val="002060"/>
                </a:solidFill>
                <a:latin typeface="Gill Sans Ultra Bold" panose="020B0A02020104020203" pitchFamily="34" charset="0"/>
              </a:rPr>
              <a:t>Poinciana High School:</a:t>
            </a:r>
            <a:br>
              <a:rPr lang="en-US" sz="4400" b="1" dirty="0">
                <a:solidFill>
                  <a:schemeClr val="accent6"/>
                </a:solidFill>
                <a:latin typeface="Killer College" panose="02000500000000000000" pitchFamily="2" charset="0"/>
              </a:rPr>
            </a:br>
            <a:r>
              <a:rPr lang="en-US" sz="4400" b="1" dirty="0">
                <a:solidFill>
                  <a:schemeClr val="tx1"/>
                </a:solidFill>
                <a:latin typeface="Killer College" panose="02000500000000000000" pitchFamily="2" charset="0"/>
              </a:rPr>
              <a:t>Osceola county’s </a:t>
            </a:r>
            <a:r>
              <a:rPr lang="en-US" sz="4400" b="1" u="sng" dirty="0">
                <a:solidFill>
                  <a:schemeClr val="accent6">
                    <a:lumMod val="75000"/>
                  </a:schemeClr>
                </a:solidFill>
                <a:latin typeface="Killer College" panose="02000500000000000000" pitchFamily="2" charset="0"/>
              </a:rPr>
              <a:t>first and only</a:t>
            </a:r>
            <a:r>
              <a:rPr lang="en-US" sz="4400" b="1" dirty="0">
                <a:solidFill>
                  <a:schemeClr val="tx1"/>
                </a:solidFill>
                <a:latin typeface="Killer College" panose="02000500000000000000" pitchFamily="2" charset="0"/>
              </a:rPr>
              <a:t> avid national demonstration high school</a:t>
            </a:r>
            <a:endParaRPr sz="4400" b="1" dirty="0">
              <a:solidFill>
                <a:schemeClr val="tx1"/>
              </a:solidFill>
              <a:latin typeface="Killer College" panose="020005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6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03260" y="3774245"/>
            <a:ext cx="868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/>
              <a:t>.</a:t>
            </a:r>
            <a:endParaRPr sz="4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70BD4-7E93-43E8-89FE-8CEEEDD1F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656" y="1958017"/>
            <a:ext cx="1473493" cy="19744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16A8B7-8F4C-46ED-A1F0-1C5AF9C6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27787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D0ED54-0DD8-45F3-9D50-3F2C9712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16809"/>
            <a:ext cx="3114675" cy="2371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F6D98-EBBE-4F5B-9D8D-EA032775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18" y="2755981"/>
            <a:ext cx="4081182" cy="2370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BDAD62-5EE9-44D8-9A89-930B79829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741" y="16809"/>
            <a:ext cx="2528047" cy="27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42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0F276-5325-406C-9654-C2767AC48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14600"/>
            <a:ext cx="4635512" cy="262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9730AC-47EA-49EC-809E-C67257B11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11" y="1"/>
            <a:ext cx="444497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4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6050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Killer College" panose="02000500000000000000" pitchFamily="2" charset="0"/>
              </a:rPr>
              <a:t>The Point is…Graduation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444DC69-73FC-42E5-A232-D682CA828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870446"/>
              </p:ext>
            </p:extLst>
          </p:nvPr>
        </p:nvGraphicFramePr>
        <p:xfrm>
          <a:off x="1524000" y="445025"/>
          <a:ext cx="6096000" cy="415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822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94150"/>
            <a:ext cx="8520600" cy="572700"/>
          </a:xfrm>
        </p:spPr>
        <p:txBody>
          <a:bodyPr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Killer College" panose="02000500000000000000" pitchFamily="2" charset="0"/>
              </a:rPr>
              <a:t>AP Enrollment Over the Past 4 Years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632950"/>
            <a:ext cx="8520600" cy="34164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582143465"/>
              </p:ext>
            </p:extLst>
          </p:nvPr>
        </p:nvGraphicFramePr>
        <p:xfrm>
          <a:off x="1524000" y="9853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2172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Killer College" panose="02000500000000000000" pitchFamily="2" charset="0"/>
              </a:rPr>
              <a:t>Tracking FSA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99102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49342864"/>
              </p:ext>
            </p:extLst>
          </p:nvPr>
        </p:nvGraphicFramePr>
        <p:xfrm>
          <a:off x="1524000" y="101772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7371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Killer College" panose="02000500000000000000" pitchFamily="2" charset="0"/>
              </a:rPr>
              <a:t>The </a:t>
            </a:r>
            <a:r>
              <a:rPr lang="en-US">
                <a:solidFill>
                  <a:srgbClr val="FF0000"/>
                </a:solidFill>
                <a:latin typeface="Killer College" panose="02000500000000000000" pitchFamily="2" charset="0"/>
              </a:rPr>
              <a:t>Point is…</a:t>
            </a:r>
            <a:endParaRPr lang="en-US" dirty="0">
              <a:solidFill>
                <a:srgbClr val="FF0000"/>
              </a:solidFill>
              <a:latin typeface="Killer College" panose="02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6" y="1071793"/>
            <a:ext cx="7194626" cy="38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04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E76B55-FCAE-491E-9AF4-FAD0042BB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782924" cy="2480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0FD91-07CA-47ED-8C60-079B2F315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04" y="0"/>
            <a:ext cx="4293896" cy="2713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2FDC3-F58A-428C-9CC3-EA7AFC7B2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35" y="2762250"/>
            <a:ext cx="7503459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6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707A-DABB-47EF-8CA2-DDB84742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7065"/>
            <a:ext cx="8520600" cy="1250577"/>
          </a:xfrm>
        </p:spPr>
        <p:txBody>
          <a:bodyPr/>
          <a:lstStyle/>
          <a:p>
            <a:pPr algn="ctr"/>
            <a:r>
              <a:rPr lang="en-US" sz="3600" dirty="0"/>
              <a:t>Career and Technical Education Programs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F5DF5-AF03-4D2F-A69E-1566328CC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94" y="1297641"/>
            <a:ext cx="4003129" cy="379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1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824BA-3A21-49B7-9FBB-6A50094DD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02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ED862-A7E3-4E81-A6EE-8473BD7CC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712" y="0"/>
            <a:ext cx="43942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54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77EF9-88FE-4430-9B9B-834FF2A98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8022" cy="2474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B4C2B-2DB5-4A6A-A438-4FCB33ECC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0" y="0"/>
            <a:ext cx="371475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DED8EB-5DF5-493B-8949-31BACEE11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35" y="2522657"/>
            <a:ext cx="4013947" cy="26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8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82E7-3231-41DA-BC0E-644AAD13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74618"/>
            <a:ext cx="8520600" cy="5727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Killer College" panose="02000500000000000000" pitchFamily="2" charset="0"/>
              </a:rPr>
              <a:t>PHS Systems</a:t>
            </a: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1E18133-D2F9-4562-9F45-2629F607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87" y="268965"/>
            <a:ext cx="2356160" cy="1943178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F2B0B8C6-DE63-4F45-954A-E52749CF4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95" y="2860675"/>
            <a:ext cx="2335252" cy="1995352"/>
          </a:xfrm>
          <a:prstGeom prst="rect">
            <a:avLst/>
          </a:prstGeom>
        </p:spPr>
      </p:pic>
      <p:pic>
        <p:nvPicPr>
          <p:cNvPr id="9" name="Picture 8" descr="A picture containing woman, man, young, board&#10;&#10;Description automatically generated">
            <a:extLst>
              <a:ext uri="{FF2B5EF4-FFF2-40B4-BE49-F238E27FC236}">
                <a16:creationId xmlns:a16="http://schemas.microsoft.com/office/drawing/2014/main" id="{22B8C3C2-83D2-42C8-A806-6C01EBE93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32820" y="2995143"/>
            <a:ext cx="2126725" cy="1595044"/>
          </a:xfrm>
          <a:prstGeom prst="rect">
            <a:avLst/>
          </a:prstGeom>
        </p:spPr>
      </p:pic>
      <p:pic>
        <p:nvPicPr>
          <p:cNvPr id="11" name="Picture 10" descr="A picture containing person, man, young, woman&#10;&#10;Description automatically generated">
            <a:extLst>
              <a:ext uri="{FF2B5EF4-FFF2-40B4-BE49-F238E27FC236}">
                <a16:creationId xmlns:a16="http://schemas.microsoft.com/office/drawing/2014/main" id="{7748058C-6AAB-4A9E-81E3-46C56623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13131" y="876518"/>
            <a:ext cx="2013898" cy="1510424"/>
          </a:xfrm>
          <a:prstGeom prst="rect">
            <a:avLst/>
          </a:prstGeom>
        </p:spPr>
      </p:pic>
      <p:pic>
        <p:nvPicPr>
          <p:cNvPr id="13" name="Picture 1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518DE4FA-9BB2-48CC-8E17-7E380A56C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46" y="1551257"/>
            <a:ext cx="1964126" cy="2618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BEB4C4-3AFC-44F4-97C8-BA7A1C1FF8F2}"/>
              </a:ext>
            </a:extLst>
          </p:cNvPr>
          <p:cNvSpPr txBox="1"/>
          <p:nvPr/>
        </p:nvSpPr>
        <p:spPr>
          <a:xfrm>
            <a:off x="7431751" y="1381642"/>
            <a:ext cx="1595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Summit Student  Tutors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18147-AD98-4E10-A029-4ED9F8E21F0F}"/>
              </a:ext>
            </a:extLst>
          </p:cNvPr>
          <p:cNvSpPr txBox="1"/>
          <p:nvPr/>
        </p:nvSpPr>
        <p:spPr>
          <a:xfrm>
            <a:off x="3536569" y="4230271"/>
            <a:ext cx="1732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College Tutors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B35ACA-8125-426E-BB88-A01C7AE9817C}"/>
              </a:ext>
            </a:extLst>
          </p:cNvPr>
          <p:cNvSpPr txBox="1"/>
          <p:nvPr/>
        </p:nvSpPr>
        <p:spPr>
          <a:xfrm>
            <a:off x="435935" y="2325678"/>
            <a:ext cx="170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PHS Site Team</a:t>
            </a:r>
          </a:p>
        </p:txBody>
      </p:sp>
    </p:spTree>
    <p:extLst>
      <p:ext uri="{BB962C8B-B14F-4D97-AF65-F5344CB8AC3E}">
        <p14:creationId xmlns:p14="http://schemas.microsoft.com/office/powerpoint/2010/main" val="2911872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D8856-FADE-4489-BA2A-31FCA4EB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7682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BF286A-A1A0-4680-B64F-7DB52BF23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229" y="0"/>
            <a:ext cx="36777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3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D42B97-C76A-4E62-8492-7B0ECA02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175312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4D33F-9DE9-49D5-B85D-9ACA5FB2D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76" y="1"/>
            <a:ext cx="5220821" cy="2571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B2DF3-F77D-43D9-BBD4-346F4840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177" y="2674344"/>
            <a:ext cx="5220821" cy="24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41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F819-D9A1-4AEC-AF7A-2241B89F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72143"/>
            <a:ext cx="8520600" cy="5727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Killer College" panose="02000500000000000000" pitchFamily="2" charset="0"/>
              </a:rPr>
              <a:t>PHS Instruction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4050086-1E6A-4BD8-A0B1-3355CC50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1149" y="3290465"/>
            <a:ext cx="1898135" cy="1423601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2E18483-BF23-45CE-BE03-B5357860A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5" t="1742" r="-1" b="-1742"/>
          <a:stretch/>
        </p:blipFill>
        <p:spPr>
          <a:xfrm rot="5400000">
            <a:off x="1888691" y="2893298"/>
            <a:ext cx="1898137" cy="1423602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534B61A-4782-4C6C-94E0-9A10F81B0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289" y="3368700"/>
            <a:ext cx="2110178" cy="1582633"/>
          </a:xfrm>
          <a:prstGeom prst="rect">
            <a:avLst/>
          </a:prstGeom>
        </p:spPr>
      </p:pic>
      <p:pic>
        <p:nvPicPr>
          <p:cNvPr id="11" name="Picture 10" descr="A picture containing person, indoor, sitting, holding&#10;&#10;Description automatically generated">
            <a:extLst>
              <a:ext uri="{FF2B5EF4-FFF2-40B4-BE49-F238E27FC236}">
                <a16:creationId xmlns:a16="http://schemas.microsoft.com/office/drawing/2014/main" id="{E0B0B20E-B870-4224-B4B1-11590D725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4746" y="3094336"/>
            <a:ext cx="1768225" cy="1287049"/>
          </a:xfrm>
          <a:prstGeom prst="rect">
            <a:avLst/>
          </a:prstGeom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047B92D-41A5-490B-AE04-0CD971152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87444" y="810747"/>
            <a:ext cx="2142831" cy="1607124"/>
          </a:xfrm>
          <a:prstGeom prst="rect">
            <a:avLst/>
          </a:prstGeom>
        </p:spPr>
      </p:pic>
      <p:pic>
        <p:nvPicPr>
          <p:cNvPr id="15" name="Picture 14" descr="A picture containing bed, room&#10;&#10;Description automatically generated">
            <a:extLst>
              <a:ext uri="{FF2B5EF4-FFF2-40B4-BE49-F238E27FC236}">
                <a16:creationId xmlns:a16="http://schemas.microsoft.com/office/drawing/2014/main" id="{96470848-6F2A-46C6-8B31-BAC15D949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636" y="985014"/>
            <a:ext cx="2452346" cy="1768227"/>
          </a:xfrm>
          <a:prstGeom prst="rect">
            <a:avLst/>
          </a:prstGeom>
        </p:spPr>
      </p:pic>
      <p:pic>
        <p:nvPicPr>
          <p:cNvPr id="17" name="Picture 1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AB97DC0-4F46-4DD6-9FDB-A29D374CB3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08" t="4785"/>
          <a:stretch/>
        </p:blipFill>
        <p:spPr>
          <a:xfrm rot="5400000">
            <a:off x="-155861" y="721498"/>
            <a:ext cx="1768226" cy="1269887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21C3397C-94A4-4B6E-B458-DA4CA25F98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835" t="17440" r="18049" b="16377"/>
          <a:stretch/>
        </p:blipFill>
        <p:spPr>
          <a:xfrm rot="5400000">
            <a:off x="1285964" y="721497"/>
            <a:ext cx="1768224" cy="12698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DE85F47-5088-4A31-A62B-22D19E332040}"/>
              </a:ext>
            </a:extLst>
          </p:cNvPr>
          <p:cNvSpPr txBox="1"/>
          <p:nvPr/>
        </p:nvSpPr>
        <p:spPr>
          <a:xfrm>
            <a:off x="728252" y="70429"/>
            <a:ext cx="126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One Pagers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D1901-583F-4EED-BF6B-ABE046641C7A}"/>
              </a:ext>
            </a:extLst>
          </p:cNvPr>
          <p:cNvSpPr txBox="1"/>
          <p:nvPr/>
        </p:nvSpPr>
        <p:spPr>
          <a:xfrm>
            <a:off x="-21891" y="2460854"/>
            <a:ext cx="179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Focused Note Taking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3A35E8-3C10-4C36-B4A3-2CAE52423638}"/>
              </a:ext>
            </a:extLst>
          </p:cNvPr>
          <p:cNvSpPr txBox="1"/>
          <p:nvPr/>
        </p:nvSpPr>
        <p:spPr>
          <a:xfrm>
            <a:off x="1998139" y="4558725"/>
            <a:ext cx="173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Text Marking and Annotating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AFB1FE-5E46-48D5-9EAF-E0A4E3DBAE0A}"/>
              </a:ext>
            </a:extLst>
          </p:cNvPr>
          <p:cNvSpPr txBox="1"/>
          <p:nvPr/>
        </p:nvSpPr>
        <p:spPr>
          <a:xfrm>
            <a:off x="3897793" y="3030146"/>
            <a:ext cx="2694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Collaborative Study Groups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8E1E22-93E2-430E-84C8-ED44EE5A79E2}"/>
              </a:ext>
            </a:extLst>
          </p:cNvPr>
          <p:cNvSpPr txBox="1"/>
          <p:nvPr/>
        </p:nvSpPr>
        <p:spPr>
          <a:xfrm>
            <a:off x="7191913" y="4612779"/>
            <a:ext cx="1733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Gallery Walk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AE7674-1E00-4E25-B266-42C6605CEF05}"/>
              </a:ext>
            </a:extLst>
          </p:cNvPr>
          <p:cNvSpPr txBox="1"/>
          <p:nvPr/>
        </p:nvSpPr>
        <p:spPr>
          <a:xfrm>
            <a:off x="3897793" y="608185"/>
            <a:ext cx="2194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Socratic Seminar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D59D7C-D9AF-4EA9-B62B-32A8C7352B05}"/>
              </a:ext>
            </a:extLst>
          </p:cNvPr>
          <p:cNvSpPr txBox="1"/>
          <p:nvPr/>
        </p:nvSpPr>
        <p:spPr>
          <a:xfrm>
            <a:off x="6985591" y="116074"/>
            <a:ext cx="205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Philosophical Chairs</a:t>
            </a:r>
          </a:p>
        </p:txBody>
      </p:sp>
    </p:spTree>
    <p:extLst>
      <p:ext uri="{BB962C8B-B14F-4D97-AF65-F5344CB8AC3E}">
        <p14:creationId xmlns:p14="http://schemas.microsoft.com/office/powerpoint/2010/main" val="3518252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5DE04-7337-431D-AA84-740DE7D6E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3571" cy="2723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1D4E70-EAF4-4579-B505-51EA5699F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691" y="0"/>
            <a:ext cx="393372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D7E5EC-81B2-41B1-AC66-B0E0500C2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1750"/>
            <a:ext cx="478043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ED14AC-A273-4E36-85C7-16F78A68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471146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E7C871-9F35-4B26-9AE5-47802402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855" y="-1"/>
            <a:ext cx="450014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1747C-8614-4DD1-A07E-2E219DE0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9" y="167364"/>
            <a:ext cx="8520600" cy="5727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Killer College" panose="02000500000000000000" pitchFamily="2" charset="0"/>
              </a:rPr>
              <a:t>PHS Leadership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7A49508-D23C-4AC5-8009-891061D9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49" y="1635569"/>
            <a:ext cx="2357073" cy="1767804"/>
          </a:xfrm>
          <a:prstGeom prst="rect">
            <a:avLst/>
          </a:prstGeom>
        </p:spPr>
      </p:pic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E3FBB233-2951-40C8-956D-AE30A69DA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336" y="3522417"/>
            <a:ext cx="2112664" cy="1584498"/>
          </a:xfrm>
          <a:prstGeom prst="rect">
            <a:avLst/>
          </a:prstGeom>
        </p:spPr>
      </p:pic>
      <p:pic>
        <p:nvPicPr>
          <p:cNvPr id="9" name="Picture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256CA3E-24DF-4B29-B306-72A878EC0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097" y="1242665"/>
            <a:ext cx="2903805" cy="1914807"/>
          </a:xfrm>
          <a:prstGeom prst="rect">
            <a:avLst/>
          </a:prstGeom>
        </p:spPr>
      </p:pic>
      <p:pic>
        <p:nvPicPr>
          <p:cNvPr id="13" name="Picture 12" descr="A group of people sitting at a fruit stand&#10;&#10;Description automatically generated">
            <a:extLst>
              <a:ext uri="{FF2B5EF4-FFF2-40B4-BE49-F238E27FC236}">
                <a16:creationId xmlns:a16="http://schemas.microsoft.com/office/drawing/2014/main" id="{B17C27FC-C8AB-424F-A6F5-4EE45B0FE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959" y="3597665"/>
            <a:ext cx="1912003" cy="1434002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326699C-F3E9-47C1-ACCE-91640AEEF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175" y="1635569"/>
            <a:ext cx="2357072" cy="1767804"/>
          </a:xfrm>
          <a:prstGeom prst="rect">
            <a:avLst/>
          </a:prstGeom>
        </p:spPr>
      </p:pic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8D835BB-F5FF-4E1E-9E7E-8A0EE37BA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195" y="86629"/>
            <a:ext cx="1869238" cy="1401929"/>
          </a:xfrm>
          <a:prstGeom prst="rect">
            <a:avLst/>
          </a:prstGeom>
        </p:spPr>
      </p:pic>
      <p:pic>
        <p:nvPicPr>
          <p:cNvPr id="19" name="Picture 18" descr="A group of people standing on the floor&#10;&#10;Description automatically generated">
            <a:extLst>
              <a:ext uri="{FF2B5EF4-FFF2-40B4-BE49-F238E27FC236}">
                <a16:creationId xmlns:a16="http://schemas.microsoft.com/office/drawing/2014/main" id="{B53D0A4B-EFA5-40C9-8F8E-6F57ACFAA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908" y="3492938"/>
            <a:ext cx="2112665" cy="1584499"/>
          </a:xfrm>
          <a:prstGeom prst="rect">
            <a:avLst/>
          </a:prstGeom>
        </p:spPr>
      </p:pic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0F24780-CA5B-4344-9D8B-EBF48A878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67" y="106662"/>
            <a:ext cx="1869238" cy="1401928"/>
          </a:xfrm>
          <a:prstGeom prst="rect">
            <a:avLst/>
          </a:prstGeom>
        </p:spPr>
      </p:pic>
      <p:pic>
        <p:nvPicPr>
          <p:cNvPr id="23" name="Picture 22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0EF00BA1-970E-4ACA-811D-F8811B2597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567" y="3594240"/>
            <a:ext cx="1994280" cy="13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3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68F058-6A06-4F69-8DFA-23398E626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761712" cy="2736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1384DA-773B-45E6-840F-79CA5685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965" y="2454695"/>
            <a:ext cx="5325034" cy="2688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1354C-30B5-4E41-8061-372A1A1D4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830391"/>
            <a:ext cx="3709173" cy="223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0318B7-94A5-42BA-94A9-C33304B86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975" y="0"/>
            <a:ext cx="4693023" cy="23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8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28666-8EAE-406C-81B3-0BC94E547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09"/>
            <a:ext cx="9144000" cy="50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7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C007-9092-4BFF-8D8A-0078421DD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68701"/>
            <a:ext cx="8520600" cy="5727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Killer College" panose="02000500000000000000" pitchFamily="2" charset="0"/>
              </a:rPr>
              <a:t>PHS Culture</a:t>
            </a: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F30725D9-DEE9-41AC-AC12-4C56A85AB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861" y="1360250"/>
            <a:ext cx="1615334" cy="1211500"/>
          </a:xfrm>
          <a:prstGeom prst="rect">
            <a:avLst/>
          </a:prstGeom>
        </p:spPr>
      </p:pic>
      <p:pic>
        <p:nvPicPr>
          <p:cNvPr id="7" name="Picture 6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A0570CD2-977F-4D50-AFE4-FB07CD72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861" y="3286881"/>
            <a:ext cx="1615334" cy="1211500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24909BF-922C-4955-9F10-1D418DEEB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630" y="3867380"/>
            <a:ext cx="1496981" cy="1124607"/>
          </a:xfrm>
          <a:prstGeom prst="rect">
            <a:avLst/>
          </a:prstGeom>
        </p:spPr>
      </p:pic>
      <p:pic>
        <p:nvPicPr>
          <p:cNvPr id="11" name="Picture 10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31125860-CA46-4977-B709-CB7A5B9C1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506" y="3102212"/>
            <a:ext cx="1166298" cy="1909903"/>
          </a:xfrm>
          <a:prstGeom prst="rect">
            <a:avLst/>
          </a:prstGeom>
        </p:spPr>
      </p:pic>
      <p:pic>
        <p:nvPicPr>
          <p:cNvPr id="13" name="Picture 1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1103743-1964-4178-99EA-6587800F9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783" y="300297"/>
            <a:ext cx="1376157" cy="1893772"/>
          </a:xfrm>
          <a:prstGeom prst="rect">
            <a:avLst/>
          </a:prstGeom>
        </p:spPr>
      </p:pic>
      <p:pic>
        <p:nvPicPr>
          <p:cNvPr id="15" name="Picture 14" descr="A group of people sitting on a sidewalk&#10;&#10;Description automatically generated">
            <a:extLst>
              <a:ext uri="{FF2B5EF4-FFF2-40B4-BE49-F238E27FC236}">
                <a16:creationId xmlns:a16="http://schemas.microsoft.com/office/drawing/2014/main" id="{9ED7165E-852D-40A5-9928-1EE3093B82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526" y="3068086"/>
            <a:ext cx="1396414" cy="1861885"/>
          </a:xfrm>
          <a:prstGeom prst="rect">
            <a:avLst/>
          </a:prstGeom>
        </p:spPr>
      </p:pic>
      <p:pic>
        <p:nvPicPr>
          <p:cNvPr id="19" name="Picture 18" descr="A picture containing person, child, indoor, young&#10;&#10;Description automatically generated">
            <a:extLst>
              <a:ext uri="{FF2B5EF4-FFF2-40B4-BE49-F238E27FC236}">
                <a16:creationId xmlns:a16="http://schemas.microsoft.com/office/drawing/2014/main" id="{414913EA-EC68-49F1-935F-18DD6ED83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723" y="291925"/>
            <a:ext cx="1166298" cy="1902144"/>
          </a:xfrm>
          <a:prstGeom prst="rect">
            <a:avLst/>
          </a:prstGeom>
        </p:spPr>
      </p:pic>
      <p:pic>
        <p:nvPicPr>
          <p:cNvPr id="21" name="Picture 2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3038BB4-CE69-4D40-A9A0-D99BB29CF8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609" y="909175"/>
            <a:ext cx="1485653" cy="1211500"/>
          </a:xfrm>
          <a:prstGeom prst="rect">
            <a:avLst/>
          </a:prstGeom>
        </p:spPr>
      </p:pic>
      <p:pic>
        <p:nvPicPr>
          <p:cNvPr id="23" name="Picture 22" descr="A group of people standing in a grass field posing for the camera&#10;&#10;Description automatically generated">
            <a:extLst>
              <a:ext uri="{FF2B5EF4-FFF2-40B4-BE49-F238E27FC236}">
                <a16:creationId xmlns:a16="http://schemas.microsoft.com/office/drawing/2014/main" id="{59266975-5C4A-4A2B-B67E-01DAD408D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609" y="3892631"/>
            <a:ext cx="1499476" cy="1099356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502242-207C-4A77-9EB4-BDE89B922C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882" y="2358328"/>
            <a:ext cx="1771620" cy="1328715"/>
          </a:xfrm>
          <a:prstGeom prst="rect">
            <a:avLst/>
          </a:prstGeom>
        </p:spPr>
      </p:pic>
      <p:pic>
        <p:nvPicPr>
          <p:cNvPr id="27" name="Picture 2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C6A03E9-4765-4EEA-B4FD-60FDBBEE6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4979" y="882520"/>
            <a:ext cx="1499477" cy="12102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2A58FF-4701-4374-BFC4-89B00600D595}"/>
              </a:ext>
            </a:extLst>
          </p:cNvPr>
          <p:cNvSpPr txBox="1"/>
          <p:nvPr/>
        </p:nvSpPr>
        <p:spPr>
          <a:xfrm>
            <a:off x="3878984" y="779723"/>
            <a:ext cx="161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USF Guest Speaker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00D319-7BFB-40C3-A907-AEB5ACAD6B0E}"/>
              </a:ext>
            </a:extLst>
          </p:cNvPr>
          <p:cNvSpPr txBox="1"/>
          <p:nvPr/>
        </p:nvSpPr>
        <p:spPr>
          <a:xfrm>
            <a:off x="3982862" y="2667745"/>
            <a:ext cx="161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Yale Guest Speaker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32EB5B-A83A-4187-BBDD-A80F97460298}"/>
              </a:ext>
            </a:extLst>
          </p:cNvPr>
          <p:cNvSpPr txBox="1"/>
          <p:nvPr/>
        </p:nvSpPr>
        <p:spPr>
          <a:xfrm>
            <a:off x="434340" y="445025"/>
            <a:ext cx="233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College Field Trips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B81BBB-A878-45CB-A287-E99C2B548DE5}"/>
              </a:ext>
            </a:extLst>
          </p:cNvPr>
          <p:cNvSpPr txBox="1"/>
          <p:nvPr/>
        </p:nvSpPr>
        <p:spPr>
          <a:xfrm>
            <a:off x="6659548" y="2358328"/>
            <a:ext cx="183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College Week and College Fair</a:t>
            </a:r>
          </a:p>
        </p:txBody>
      </p:sp>
    </p:spTree>
    <p:extLst>
      <p:ext uri="{BB962C8B-B14F-4D97-AF65-F5344CB8AC3E}">
        <p14:creationId xmlns:p14="http://schemas.microsoft.com/office/powerpoint/2010/main" val="125443209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7548</TotalTime>
  <Words>175</Words>
  <Application>Microsoft Office PowerPoint</Application>
  <PresentationFormat>On-screen Show (16:9)</PresentationFormat>
  <Paragraphs>42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Killer College</vt:lpstr>
      <vt:lpstr>Gill Sans Ultra Bold</vt:lpstr>
      <vt:lpstr>Simple Dark</vt:lpstr>
      <vt:lpstr>     Poinciana High School: Osceola county’s first and only avid national demonstration high school </vt:lpstr>
      <vt:lpstr>PHS Systems</vt:lpstr>
      <vt:lpstr>PHS Instruction</vt:lpstr>
      <vt:lpstr>PowerPoint Presentation</vt:lpstr>
      <vt:lpstr>PowerPoint Presentation</vt:lpstr>
      <vt:lpstr>PHS Leadership</vt:lpstr>
      <vt:lpstr>PowerPoint Presentation</vt:lpstr>
      <vt:lpstr>PowerPoint Presentation</vt:lpstr>
      <vt:lpstr>PHS Culture</vt:lpstr>
      <vt:lpstr>PowerPoint Presentation</vt:lpstr>
      <vt:lpstr>PowerPoint Presentation</vt:lpstr>
      <vt:lpstr>The Point is…Graduation</vt:lpstr>
      <vt:lpstr>AP Enrollment Over the Past 4 Years</vt:lpstr>
      <vt:lpstr>Tracking FSA Data</vt:lpstr>
      <vt:lpstr>The Point is…</vt:lpstr>
      <vt:lpstr>PowerPoint Presentation</vt:lpstr>
      <vt:lpstr>Career and Technical Education Programs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Freedom High School’s AVID College Readiness System  Our Mission is “To close the achievement gap in all areas and across all content areas while increasing proficiency for all”</dc:title>
  <dc:creator>Kimberly Holt</dc:creator>
  <cp:lastModifiedBy>Jeffrey Schwartz</cp:lastModifiedBy>
  <cp:revision>190</cp:revision>
  <dcterms:modified xsi:type="dcterms:W3CDTF">2020-08-07T13:35:34Z</dcterms:modified>
</cp:coreProperties>
</file>